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Welcome students. Today’s goal is to explain where financial aid begins and which application may fit each student. This is general information. A college financial-aid office makes the final eligibility decision.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California Student Aid Commission: https://www.csac.ca.gov/students</a:t>
            </a:r>
            <a:endParaRPr/>
          </a:p>
          <a:p>
            <a:pPr indent="0" lvl="0" marL="0" rtl="0" algn="l">
              <a:spcBef>
                <a:spcPts val="0"/>
              </a:spcBef>
              <a:spcAft>
                <a:spcPts val="0"/>
              </a:spcAft>
              <a:buNone/>
            </a:pPr>
            <a:r>
              <a:rPr lang="en-US" sz="1200"/>
              <a:t>Federal Student Aid: https://studentaid.gov/understand-aid/eligibility</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 name="Google Shape;26;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Explain that adult school is often free or low cost. FAFSA and CADAA usually become important when a student moves into an eligible college, certificate or training program. Students can prepare and apply before they finish PAS, but the aid normally goes to the receiving institution.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Federal Student Aid eligibility: https://studentaid.gov/understand-aid/eligibility</a:t>
            </a:r>
            <a:endParaRPr/>
          </a:p>
          <a:p>
            <a:pPr indent="0" lvl="0" marL="0" rtl="0" algn="l">
              <a:spcBef>
                <a:spcPts val="0"/>
              </a:spcBef>
              <a:spcAft>
                <a:spcPts val="0"/>
              </a:spcAft>
              <a:buNone/>
            </a:pPr>
            <a:r>
              <a:rPr lang="en-US" sz="1200"/>
              <a:t>California Community Colleges financial aid: https://www.cccco.edu/About-Us/Chancellors-Office/Divisions/Educational-Services-and-Support/Student-Service/What-we-do/Student-Financial-Assistance-Programs/</a:t>
            </a:r>
            <a:endParaRPr/>
          </a:p>
        </p:txBody>
      </p:sp>
      <p:sp>
        <p:nvSpPr>
          <p:cNvPr id="27" name="Google Shape;27;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 name="Google Shape;4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 student’s immigration category can be sensitive. Avoid asking for unnecessary details in front of the class. Invite students to speak privately. Not every person who is legally present qualifies as an eligible noncitizen for federal aid, so refer uncertain cases to the college financial-aid office.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FAFSA: https://studentaid.gov/h/apply-for-aid/fafsa</a:t>
            </a:r>
            <a:endParaRPr/>
          </a:p>
          <a:p>
            <a:pPr indent="0" lvl="0" marL="0" rtl="0" algn="l">
              <a:spcBef>
                <a:spcPts val="0"/>
              </a:spcBef>
              <a:spcAft>
                <a:spcPts val="0"/>
              </a:spcAft>
              <a:buNone/>
            </a:pPr>
            <a:r>
              <a:rPr lang="en-US" sz="1200"/>
              <a:t>Federal eligible noncitizen guidance: https://studentaid.gov/understand-aid/eligibility/requirements/non-us-citizens</a:t>
            </a:r>
            <a:endParaRPr/>
          </a:p>
          <a:p>
            <a:pPr indent="0" lvl="0" marL="0" rtl="0" algn="l">
              <a:spcBef>
                <a:spcPts val="0"/>
              </a:spcBef>
              <a:spcAft>
                <a:spcPts val="0"/>
              </a:spcAft>
              <a:buNone/>
            </a:pPr>
            <a:r>
              <a:rPr lang="en-US" sz="1200"/>
              <a:t>California Dream Act Application: https://dream.csac.ca.gov/</a:t>
            </a:r>
            <a:endParaRPr/>
          </a:p>
        </p:txBody>
      </p:sp>
      <p:sp>
        <p:nvSpPr>
          <p:cNvPr id="42" name="Google Shape;4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 name="Google Shape;61;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 contributor supplies required information and signs the FAFSA. Being a contributor does not make the parent responsible for paying the student’s college bill. Current FAFSA instructions allow contributors without SSNs to create accounts. Refer technical problems to Federal Student Aid or the receiving college.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FAFSA checklist: https://studentaid.gov/articles/things-you-need-for-fafsa/</a:t>
            </a:r>
            <a:endParaRPr/>
          </a:p>
          <a:p>
            <a:pPr indent="0" lvl="0" marL="0" rtl="0" algn="l">
              <a:spcBef>
                <a:spcPts val="0"/>
              </a:spcBef>
              <a:spcAft>
                <a:spcPts val="0"/>
              </a:spcAft>
              <a:buNone/>
            </a:pPr>
            <a:r>
              <a:rPr lang="en-US" sz="1200"/>
              <a:t>Parent information: https://studentaid.gov/apply-for-aid/fafsa/filling-out/parent-info/</a:t>
            </a:r>
            <a:endParaRPr/>
          </a:p>
        </p:txBody>
      </p:sp>
      <p:sp>
        <p:nvSpPr>
          <p:cNvPr id="62" name="Google Shape;62;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 name="Google Shape;75;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CADAA information goes to the California Student Aid Commission for state financial-aid purposes. Eligibility can include undocumented students and certain students with DACA, TPS or U visas, depending on current rules. AB 540 requires specific California attendance and coursework or credential conditions. Let the college or Dreamer program make the final determination.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CADAA eligibility: https://csac.ca.gov/cadaa-and-eligibility</a:t>
            </a:r>
            <a:endParaRPr/>
          </a:p>
          <a:p>
            <a:pPr indent="0" lvl="0" marL="0" rtl="0" algn="l">
              <a:spcBef>
                <a:spcPts val="0"/>
              </a:spcBef>
              <a:spcAft>
                <a:spcPts val="0"/>
              </a:spcAft>
              <a:buNone/>
            </a:pPr>
            <a:r>
              <a:rPr lang="en-US" sz="1200"/>
              <a:t>AB 540 information: https://www.csac.ca.gov/post/california-nonresident-tuition-exemption</a:t>
            </a:r>
            <a:endParaRPr/>
          </a:p>
          <a:p>
            <a:pPr indent="0" lvl="0" marL="0" rtl="0" algn="l">
              <a:spcBef>
                <a:spcPts val="0"/>
              </a:spcBef>
              <a:spcAft>
                <a:spcPts val="0"/>
              </a:spcAft>
              <a:buNone/>
            </a:pPr>
            <a:r>
              <a:rPr lang="en-US" sz="1200"/>
              <a:t>CADAA FAQ: https://csac.ca.gov/cadaa-faq</a:t>
            </a:r>
            <a:endParaRPr/>
          </a:p>
        </p:txBody>
      </p:sp>
      <p:sp>
        <p:nvSpPr>
          <p:cNvPr id="76" name="Google Shape;76;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 name="Google Shape;90;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 slide shows a menu, not a promise of eligibility. The California College Promise Grant differs from local Promise programs. WIOA eligibility requires a workforce navigator review. Students should avoid paying a private training provider before confirming whether the program is approved and whether aid will cover it.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California aid programs: https://csac.ca.gov/programs</a:t>
            </a:r>
            <a:endParaRPr/>
          </a:p>
          <a:p>
            <a:pPr indent="0" lvl="0" marL="0" rtl="0" algn="l">
              <a:spcBef>
                <a:spcPts val="0"/>
              </a:spcBef>
              <a:spcAft>
                <a:spcPts val="0"/>
              </a:spcAft>
              <a:buNone/>
            </a:pPr>
            <a:r>
              <a:rPr lang="en-US" sz="1200"/>
              <a:t>California Community Colleges aid: https://www.cccco.edu/About-Us/Chancellors-Office/Divisions/Educational-Services-and-Support/Student-Service/What-we-do/Student-Financial-Assistance-Programs/</a:t>
            </a:r>
            <a:endParaRPr/>
          </a:p>
          <a:p>
            <a:pPr indent="0" lvl="0" marL="0" rtl="0" algn="l">
              <a:spcBef>
                <a:spcPts val="0"/>
              </a:spcBef>
              <a:spcAft>
                <a:spcPts val="0"/>
              </a:spcAft>
              <a:buNone/>
            </a:pPr>
            <a:r>
              <a:rPr lang="en-US" sz="1200"/>
              <a:t>San Diego Workforce Partnership WIOA: https://workforce.org/training-wioa/</a:t>
            </a:r>
            <a:endParaRPr/>
          </a:p>
        </p:txBody>
      </p:sp>
      <p:sp>
        <p:nvSpPr>
          <p:cNvPr id="91" name="Google Shape;91;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For current PAS CTE programs, verify program-level eligibility before telling students that FAFSA, CADAA or Cal Grant C will pay. If a PAS program does not participate, WIOA, employer assistance, scholarships or a low-cost community-college pathway may still help.</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California Adult Education Program: https://www.cccco.edu/About-Us/Chancellors-Office/Divisions/Workforce-and-Economic-Development/California-Adult-Education-Program/</a:t>
            </a:r>
            <a:endParaRPr/>
          </a:p>
          <a:p>
            <a:pPr indent="0" lvl="0" marL="0" rtl="0" algn="l">
              <a:spcBef>
                <a:spcPts val="0"/>
              </a:spcBef>
              <a:spcAft>
                <a:spcPts val="0"/>
              </a:spcAft>
              <a:buNone/>
            </a:pPr>
            <a:r>
              <a:rPr lang="en-US" sz="1200"/>
              <a:t>California noncredit programs: https://www.cccco.edu/About-Us/Chancellors-Office/Divisions/Educational-Services-and-Support/What-we-do/Curriculum-and-Instruction-Unit/Curriculum/Noncredit-Curriculum-and-Instructional-Programs/</a:t>
            </a:r>
            <a:endParaRPr/>
          </a:p>
        </p:txBody>
      </p:sp>
      <p:sp>
        <p:nvSpPr>
          <p:cNvPr id="116" name="Google Shape;116;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7" name="Google Shape;137;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Invite students to meet privately with PAS staff. A good referral includes the student’s intended program and institution, not just a general request for money. Palomar’s Dreamer Success Program provides CADAA and AB 540 guidance and can connect enrolled students to immigration legal services.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Palomar Dreamer Success Program: https://www.palomar.edu/dream/</a:t>
            </a:r>
            <a:endParaRPr/>
          </a:p>
          <a:p>
            <a:pPr indent="0" lvl="0" marL="0" rtl="0" algn="l">
              <a:spcBef>
                <a:spcPts val="0"/>
              </a:spcBef>
              <a:spcAft>
                <a:spcPts val="0"/>
              </a:spcAft>
              <a:buNone/>
            </a:pPr>
            <a:r>
              <a:rPr lang="en-US" sz="1200"/>
              <a:t>Immigrants Rising scholarships: https://immigrantsrising.org/resource/list-of-scholarships-and-fellowships/</a:t>
            </a:r>
            <a:endParaRPr/>
          </a:p>
          <a:p>
            <a:pPr indent="0" lvl="0" marL="0" rtl="0" algn="l">
              <a:spcBef>
                <a:spcPts val="0"/>
              </a:spcBef>
              <a:spcAft>
                <a:spcPts val="0"/>
              </a:spcAft>
              <a:buNone/>
            </a:pPr>
            <a:r>
              <a:rPr lang="en-US" sz="1200"/>
              <a:t>MALDEF scholarships: https://www.maldef.org/resources/scholarship-resources/</a:t>
            </a:r>
            <a:endParaRPr/>
          </a:p>
          <a:p>
            <a:pPr indent="0" lvl="0" marL="0" rtl="0" algn="l">
              <a:spcBef>
                <a:spcPts val="0"/>
              </a:spcBef>
              <a:spcAft>
                <a:spcPts val="0"/>
              </a:spcAft>
              <a:buNone/>
            </a:pPr>
            <a:r>
              <a:rPr lang="en-US" sz="1200"/>
              <a:t>Cash for College: https://www.csac.ca.gov/cash-college</a:t>
            </a:r>
            <a:endParaRPr/>
          </a:p>
        </p:txBody>
      </p:sp>
      <p:sp>
        <p:nvSpPr>
          <p:cNvPr id="138" name="Google Shape;138;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asport_slide: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 name="Google Shape;157;pasport_slide: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PASPort is Poway Adult School’s virtual career resource. Show students how the site connects education to employment through job boards, current openings, career planning tools, workshops, and options for further education. Invite students to bookmark the site and contact Jamal for individual career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Source:</a:t>
            </a:r>
            <a:endParaRPr/>
          </a:p>
          <a:p>
            <a:pPr indent="0" lvl="0" marL="0" rtl="0" algn="l">
              <a:spcBef>
                <a:spcPts val="0"/>
              </a:spcBef>
              <a:spcAft>
                <a:spcPts val="0"/>
              </a:spcAft>
              <a:buNone/>
            </a:pPr>
            <a:r>
              <a:rPr lang="en-US"/>
              <a:t>PAS Career Port: https://pas-career-port.jafelton.chatgpt.site/#home</a:t>
            </a:r>
            <a:endParaRPr/>
          </a:p>
        </p:txBody>
      </p:sp>
      <p:sp>
        <p:nvSpPr>
          <p:cNvPr id="158" name="Google Shape;158;pasport_slide: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pas-career-port.jafelton.chatgpt.site/#hom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324A"/>
        </a:solidFill>
      </p:bgPr>
    </p:bg>
    <p:spTree>
      <p:nvGrpSpPr>
        <p:cNvPr id="15" name="Shape 15"/>
        <p:cNvGrpSpPr/>
        <p:nvPr/>
      </p:nvGrpSpPr>
      <p:grpSpPr>
        <a:xfrm>
          <a:off x="0" y="0"/>
          <a:ext cx="0" cy="0"/>
          <a:chOff x="0" y="0"/>
          <a:chExt cx="0" cy="0"/>
        </a:xfrm>
      </p:grpSpPr>
      <p:sp>
        <p:nvSpPr>
          <p:cNvPr id="16" name="Google Shape;16;p3"/>
          <p:cNvSpPr/>
          <p:nvPr/>
        </p:nvSpPr>
        <p:spPr>
          <a:xfrm>
            <a:off x="0" y="0"/>
            <a:ext cx="209550" cy="685800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8858250" y="0"/>
            <a:ext cx="3333750" cy="6858000"/>
          </a:xfrm>
          <a:prstGeom prst="rect">
            <a:avLst/>
          </a:prstGeom>
          <a:solidFill>
            <a:srgbClr val="2A9D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781050" y="1104900"/>
            <a:ext cx="7620000" cy="1714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50">
                <a:solidFill>
                  <a:srgbClr val="FFFFFF"/>
                </a:solidFill>
                <a:latin typeface="Arial"/>
                <a:ea typeface="Arial"/>
                <a:cs typeface="Arial"/>
                <a:sym typeface="Arial"/>
              </a:rPr>
              <a:t>Financial Aid for</a:t>
            </a:r>
            <a:endParaRPr/>
          </a:p>
          <a:p>
            <a:pPr indent="0" lvl="0" marL="0" marR="0" rtl="0" algn="l">
              <a:spcBef>
                <a:spcPts val="0"/>
              </a:spcBef>
              <a:spcAft>
                <a:spcPts val="0"/>
              </a:spcAft>
              <a:buNone/>
            </a:pPr>
            <a:r>
              <a:rPr b="1" lang="en-US" sz="4050">
                <a:solidFill>
                  <a:srgbClr val="FFFFFF"/>
                </a:solidFill>
                <a:latin typeface="Arial"/>
                <a:ea typeface="Arial"/>
                <a:cs typeface="Arial"/>
                <a:sym typeface="Arial"/>
              </a:rPr>
              <a:t>Adult Learners</a:t>
            </a:r>
            <a:endParaRPr/>
          </a:p>
        </p:txBody>
      </p:sp>
      <p:sp>
        <p:nvSpPr>
          <p:cNvPr id="19" name="Google Shape;19;p3"/>
          <p:cNvSpPr/>
          <p:nvPr/>
        </p:nvSpPr>
        <p:spPr>
          <a:xfrm>
            <a:off x="819150" y="3067050"/>
            <a:ext cx="7334250" cy="876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950">
                <a:solidFill>
                  <a:srgbClr val="D7E8EE"/>
                </a:solidFill>
                <a:latin typeface="Arial"/>
                <a:ea typeface="Arial"/>
                <a:cs typeface="Arial"/>
                <a:sym typeface="Arial"/>
              </a:rPr>
              <a:t>Resources for ESL, high school diploma, HSE and career education students</a:t>
            </a:r>
            <a:endParaRPr/>
          </a:p>
        </p:txBody>
      </p:sp>
      <p:sp>
        <p:nvSpPr>
          <p:cNvPr id="20" name="Google Shape;20;p3"/>
          <p:cNvSpPr/>
          <p:nvPr/>
        </p:nvSpPr>
        <p:spPr>
          <a:xfrm>
            <a:off x="819150" y="4352925"/>
            <a:ext cx="5524500" cy="19050"/>
          </a:xfrm>
          <a:prstGeom prst="rect">
            <a:avLst/>
          </a:prstGeom>
          <a:solidFill>
            <a:srgbClr val="7DA4B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819150" y="4572000"/>
            <a:ext cx="4762500" cy="4000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E9B949"/>
                </a:solidFill>
                <a:latin typeface="Arial"/>
                <a:ea typeface="Arial"/>
                <a:cs typeface="Arial"/>
                <a:sym typeface="Arial"/>
              </a:rPr>
              <a:t>Poway Adult School</a:t>
            </a:r>
            <a:endParaRPr/>
          </a:p>
        </p:txBody>
      </p:sp>
      <p:sp>
        <p:nvSpPr>
          <p:cNvPr id="22" name="Google Shape;22;p3"/>
          <p:cNvSpPr/>
          <p:nvPr/>
        </p:nvSpPr>
        <p:spPr>
          <a:xfrm>
            <a:off x="819150" y="5010150"/>
            <a:ext cx="3810000" cy="304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350">
                <a:solidFill>
                  <a:srgbClr val="D7E8EE"/>
                </a:solidFill>
                <a:latin typeface="Arial"/>
                <a:ea typeface="Arial"/>
                <a:cs typeface="Arial"/>
                <a:sym typeface="Arial"/>
              </a:rPr>
              <a:t>September 2026</a:t>
            </a:r>
            <a:endParaRPr/>
          </a:p>
        </p:txBody>
      </p:sp>
      <p:sp>
        <p:nvSpPr>
          <p:cNvPr id="23" name="Google Shape;23;p3"/>
          <p:cNvSpPr/>
          <p:nvPr/>
        </p:nvSpPr>
        <p:spPr>
          <a:xfrm>
            <a:off x="9525000" y="1714500"/>
            <a:ext cx="1905000" cy="1714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9450">
                <a:solidFill>
                  <a:srgbClr val="FFFFFF"/>
                </a:solidFill>
                <a:latin typeface="Arial"/>
                <a:ea typeface="Arial"/>
                <a:cs typeface="Arial"/>
                <a:sym typeface="Arial"/>
              </a:rPr>
              <a: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D"/>
        </a:solidFill>
      </p:bgPr>
    </p:bg>
    <p:spTree>
      <p:nvGrpSpPr>
        <p:cNvPr id="28" name="Shape 28"/>
        <p:cNvGrpSpPr/>
        <p:nvPr/>
      </p:nvGrpSpPr>
      <p:grpSpPr>
        <a:xfrm>
          <a:off x="0" y="0"/>
          <a:ext cx="0" cy="0"/>
          <a:chOff x="0" y="0"/>
          <a:chExt cx="0" cy="0"/>
        </a:xfrm>
      </p:grpSpPr>
      <p:sp>
        <p:nvSpPr>
          <p:cNvPr id="29" name="Google Shape;29;p4"/>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50">
                <a:solidFill>
                  <a:srgbClr val="12324A"/>
                </a:solidFill>
                <a:latin typeface="Arial"/>
                <a:ea typeface="Arial"/>
                <a:cs typeface="Arial"/>
                <a:sym typeface="Arial"/>
              </a:rPr>
              <a:t>Financial aid usually supports the next step</a:t>
            </a:r>
            <a:endParaRPr/>
          </a:p>
        </p:txBody>
      </p:sp>
      <p:sp>
        <p:nvSpPr>
          <p:cNvPr id="30" name="Google Shape;30;p4"/>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02</a:t>
            </a:r>
            <a:endParaRPr/>
          </a:p>
        </p:txBody>
      </p:sp>
      <p:sp>
        <p:nvSpPr>
          <p:cNvPr id="32" name="Google Shape;32;p4"/>
          <p:cNvSpPr/>
          <p:nvPr/>
        </p:nvSpPr>
        <p:spPr>
          <a:xfrm>
            <a:off x="857250" y="1600200"/>
            <a:ext cx="409575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Your current PAS class</a:t>
            </a:r>
            <a:endParaRPr/>
          </a:p>
        </p:txBody>
      </p:sp>
      <p:sp>
        <p:nvSpPr>
          <p:cNvPr id="33" name="Google Shape;33;p4"/>
          <p:cNvSpPr/>
          <p:nvPr/>
        </p:nvSpPr>
        <p:spPr>
          <a:xfrm>
            <a:off x="876300" y="2190750"/>
            <a:ext cx="4095750" cy="2190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2100">
                <a:solidFill>
                  <a:srgbClr val="173042"/>
                </a:solidFill>
                <a:latin typeface="Arial"/>
                <a:ea typeface="Arial"/>
                <a:cs typeface="Arial"/>
                <a:sym typeface="Arial"/>
              </a:rPr>
              <a:t>ESL</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High school diploma</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High school equivalency</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Adult career education</a:t>
            </a:r>
            <a:endParaRPr/>
          </a:p>
        </p:txBody>
      </p:sp>
      <p:sp>
        <p:nvSpPr>
          <p:cNvPr id="34" name="Google Shape;34;p4"/>
          <p:cNvSpPr/>
          <p:nvPr/>
        </p:nvSpPr>
        <p:spPr>
          <a:xfrm>
            <a:off x="5391150" y="1638300"/>
            <a:ext cx="76200" cy="323850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6000750" y="1600200"/>
            <a:ext cx="457200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Your next program</a:t>
            </a:r>
            <a:endParaRPr/>
          </a:p>
        </p:txBody>
      </p:sp>
      <p:sp>
        <p:nvSpPr>
          <p:cNvPr id="36" name="Google Shape;36;p4"/>
          <p:cNvSpPr/>
          <p:nvPr/>
        </p:nvSpPr>
        <p:spPr>
          <a:xfrm>
            <a:off x="6019800" y="2190750"/>
            <a:ext cx="4572000" cy="2190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2100">
                <a:solidFill>
                  <a:srgbClr val="173042"/>
                </a:solidFill>
                <a:latin typeface="Arial"/>
                <a:ea typeface="Arial"/>
                <a:cs typeface="Arial"/>
                <a:sym typeface="Arial"/>
              </a:rPr>
              <a:t>Community college</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Career certificate</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Technical training</a:t>
            </a:r>
            <a:endParaRPr/>
          </a:p>
          <a:p>
            <a:pPr indent="0" lvl="0" marL="0" marR="0" rtl="0" algn="l">
              <a:spcBef>
                <a:spcPts val="0"/>
              </a:spcBef>
              <a:spcAft>
                <a:spcPts val="0"/>
              </a:spcAft>
              <a:buNone/>
            </a:pPr>
            <a:r>
              <a:rPr b="0" lang="en-US" sz="2100">
                <a:solidFill>
                  <a:srgbClr val="173042"/>
                </a:solidFill>
                <a:latin typeface="Arial"/>
                <a:ea typeface="Arial"/>
                <a:cs typeface="Arial"/>
                <a:sym typeface="Arial"/>
              </a:rPr>
              <a:t>Four-year college</a:t>
            </a:r>
            <a:endParaRPr/>
          </a:p>
        </p:txBody>
      </p:sp>
      <p:sp>
        <p:nvSpPr>
          <p:cNvPr id="37" name="Google Shape;37;p4"/>
          <p:cNvSpPr/>
          <p:nvPr/>
        </p:nvSpPr>
        <p:spPr>
          <a:xfrm>
            <a:off x="838200" y="5257800"/>
            <a:ext cx="10287000" cy="647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F6F8B"/>
                </a:solidFill>
                <a:latin typeface="Arial"/>
                <a:ea typeface="Arial"/>
                <a:cs typeface="Arial"/>
                <a:sym typeface="Arial"/>
              </a:rPr>
              <a:t>Most grants and fee waivers pay an eligible college or training program.</a:t>
            </a:r>
            <a:endParaRPr/>
          </a:p>
        </p:txBody>
      </p:sp>
      <p:sp>
        <p:nvSpPr>
          <p:cNvPr id="38" name="Google Shape;38;p4"/>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 name="Shape 43"/>
        <p:cNvGrpSpPr/>
        <p:nvPr/>
      </p:nvGrpSpPr>
      <p:grpSpPr>
        <a:xfrm>
          <a:off x="0" y="0"/>
          <a:ext cx="0" cy="0"/>
          <a:chOff x="0" y="0"/>
          <a:chExt cx="0" cy="0"/>
        </a:xfrm>
      </p:grpSpPr>
      <p:sp>
        <p:nvSpPr>
          <p:cNvPr id="44" name="Google Shape;44;p5"/>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50">
                <a:solidFill>
                  <a:srgbClr val="12324A"/>
                </a:solidFill>
                <a:latin typeface="Arial"/>
                <a:ea typeface="Arial"/>
                <a:cs typeface="Arial"/>
                <a:sym typeface="Arial"/>
              </a:rPr>
              <a:t>Two applications open most financial-aid doors</a:t>
            </a:r>
            <a:endParaRPr/>
          </a:p>
        </p:txBody>
      </p:sp>
      <p:sp>
        <p:nvSpPr>
          <p:cNvPr id="45" name="Google Shape;45;p5"/>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03</a:t>
            </a:r>
            <a:endParaRPr/>
          </a:p>
        </p:txBody>
      </p:sp>
      <p:sp>
        <p:nvSpPr>
          <p:cNvPr id="47" name="Google Shape;47;p5"/>
          <p:cNvSpPr/>
          <p:nvPr/>
        </p:nvSpPr>
        <p:spPr>
          <a:xfrm>
            <a:off x="742950" y="1504950"/>
            <a:ext cx="4953000" cy="4095750"/>
          </a:xfrm>
          <a:prstGeom prst="roundRect">
            <a:avLst>
              <a:gd fmla="val 1860" name="adj"/>
            </a:avLst>
          </a:prstGeom>
          <a:solidFill>
            <a:srgbClr val="E8F3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a:off x="6496050" y="1504950"/>
            <a:ext cx="4953000" cy="4095750"/>
          </a:xfrm>
          <a:prstGeom prst="roundRect">
            <a:avLst>
              <a:gd fmla="val 1860" name="adj"/>
            </a:avLst>
          </a:prstGeom>
          <a:solidFill>
            <a:srgbClr val="FFF4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1066800" y="1790700"/>
            <a:ext cx="4286250" cy="571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000">
                <a:solidFill>
                  <a:srgbClr val="1F6F8B"/>
                </a:solidFill>
                <a:latin typeface="Arial"/>
                <a:ea typeface="Arial"/>
                <a:cs typeface="Arial"/>
                <a:sym typeface="Arial"/>
              </a:rPr>
              <a:t>FAFSA</a:t>
            </a:r>
            <a:endParaRPr/>
          </a:p>
        </p:txBody>
      </p:sp>
      <p:sp>
        <p:nvSpPr>
          <p:cNvPr id="50" name="Google Shape;50;p5"/>
          <p:cNvSpPr/>
          <p:nvPr/>
        </p:nvSpPr>
        <p:spPr>
          <a:xfrm>
            <a:off x="1162050" y="2514600"/>
            <a:ext cx="4095750" cy="7429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25">
                <a:solidFill>
                  <a:srgbClr val="173042"/>
                </a:solidFill>
                <a:latin typeface="Arial"/>
                <a:ea typeface="Arial"/>
                <a:cs typeface="Arial"/>
                <a:sym typeface="Arial"/>
              </a:rPr>
              <a:t>For U.S. citizens and eligible noncitizens</a:t>
            </a:r>
            <a:endParaRPr/>
          </a:p>
        </p:txBody>
      </p:sp>
      <p:sp>
        <p:nvSpPr>
          <p:cNvPr id="51" name="Google Shape;51;p5"/>
          <p:cNvSpPr/>
          <p:nvPr/>
        </p:nvSpPr>
        <p:spPr>
          <a:xfrm>
            <a:off x="1162050" y="3390900"/>
            <a:ext cx="4095750"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00">
                <a:solidFill>
                  <a:srgbClr val="526773"/>
                </a:solidFill>
                <a:latin typeface="Arial"/>
                <a:ea typeface="Arial"/>
                <a:cs typeface="Arial"/>
                <a:sym typeface="Arial"/>
              </a:rPr>
              <a:t>Examples include many permanent residents, refugees and asylees.</a:t>
            </a:r>
            <a:endParaRPr/>
          </a:p>
        </p:txBody>
      </p:sp>
      <p:sp>
        <p:nvSpPr>
          <p:cNvPr id="52" name="Google Shape;52;p5"/>
          <p:cNvSpPr/>
          <p:nvPr/>
        </p:nvSpPr>
        <p:spPr>
          <a:xfrm>
            <a:off x="1162050" y="4743450"/>
            <a:ext cx="4095750" cy="3619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650">
                <a:solidFill>
                  <a:srgbClr val="1F6F8B"/>
                </a:solidFill>
                <a:latin typeface="Arial"/>
                <a:ea typeface="Arial"/>
                <a:cs typeface="Arial"/>
                <a:sym typeface="Arial"/>
              </a:rPr>
              <a:t>studentaid.gov</a:t>
            </a:r>
            <a:endParaRPr/>
          </a:p>
        </p:txBody>
      </p:sp>
      <p:sp>
        <p:nvSpPr>
          <p:cNvPr id="53" name="Google Shape;53;p5"/>
          <p:cNvSpPr/>
          <p:nvPr/>
        </p:nvSpPr>
        <p:spPr>
          <a:xfrm>
            <a:off x="6819900" y="1790700"/>
            <a:ext cx="4286250" cy="571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000">
                <a:solidFill>
                  <a:srgbClr val="9A6410"/>
                </a:solidFill>
                <a:latin typeface="Arial"/>
                <a:ea typeface="Arial"/>
                <a:cs typeface="Arial"/>
                <a:sym typeface="Arial"/>
              </a:rPr>
              <a:t>CADAA</a:t>
            </a:r>
            <a:endParaRPr/>
          </a:p>
        </p:txBody>
      </p:sp>
      <p:sp>
        <p:nvSpPr>
          <p:cNvPr id="54" name="Google Shape;54;p5"/>
          <p:cNvSpPr/>
          <p:nvPr/>
        </p:nvSpPr>
        <p:spPr>
          <a:xfrm>
            <a:off x="6915150" y="2514600"/>
            <a:ext cx="4095750" cy="876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25">
                <a:solidFill>
                  <a:srgbClr val="173042"/>
                </a:solidFill>
                <a:latin typeface="Arial"/>
                <a:ea typeface="Arial"/>
                <a:cs typeface="Arial"/>
                <a:sym typeface="Arial"/>
              </a:rPr>
              <a:t>For eligible undocumented and immigration-impacted students</a:t>
            </a:r>
            <a:endParaRPr/>
          </a:p>
        </p:txBody>
      </p:sp>
      <p:sp>
        <p:nvSpPr>
          <p:cNvPr id="55" name="Google Shape;55;p5"/>
          <p:cNvSpPr/>
          <p:nvPr/>
        </p:nvSpPr>
        <p:spPr>
          <a:xfrm>
            <a:off x="6915150" y="3543300"/>
            <a:ext cx="4095750" cy="7810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00">
                <a:solidFill>
                  <a:srgbClr val="526773"/>
                </a:solidFill>
                <a:latin typeface="Arial"/>
                <a:ea typeface="Arial"/>
                <a:cs typeface="Arial"/>
                <a:sym typeface="Arial"/>
              </a:rPr>
              <a:t>Students must meet California requirements for the aid they receive.</a:t>
            </a:r>
            <a:endParaRPr/>
          </a:p>
        </p:txBody>
      </p:sp>
      <p:sp>
        <p:nvSpPr>
          <p:cNvPr id="56" name="Google Shape;56;p5"/>
          <p:cNvSpPr/>
          <p:nvPr/>
        </p:nvSpPr>
        <p:spPr>
          <a:xfrm>
            <a:off x="6915150" y="4743450"/>
            <a:ext cx="4095750" cy="3619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650">
                <a:solidFill>
                  <a:srgbClr val="9A6410"/>
                </a:solidFill>
                <a:latin typeface="Arial"/>
                <a:ea typeface="Arial"/>
                <a:cs typeface="Arial"/>
                <a:sym typeface="Arial"/>
              </a:rPr>
              <a:t>dream.csac.ca.gov</a:t>
            </a:r>
            <a:endParaRPr/>
          </a:p>
        </p:txBody>
      </p:sp>
      <p:sp>
        <p:nvSpPr>
          <p:cNvPr id="57" name="Google Shape;57;p5"/>
          <p:cNvSpPr/>
          <p:nvPr/>
        </p:nvSpPr>
        <p:spPr>
          <a:xfrm>
            <a:off x="2571750" y="5857875"/>
            <a:ext cx="7048500" cy="4000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25">
                <a:solidFill>
                  <a:srgbClr val="12324A"/>
                </a:solidFill>
                <a:latin typeface="Arial"/>
                <a:ea typeface="Arial"/>
                <a:cs typeface="Arial"/>
                <a:sym typeface="Arial"/>
              </a:rPr>
              <a:t>Complete one application, not both.</a:t>
            </a:r>
            <a:endParaRPr/>
          </a:p>
        </p:txBody>
      </p:sp>
      <p:sp>
        <p:nvSpPr>
          <p:cNvPr id="58" name="Google Shape;58;p5"/>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D"/>
        </a:solidFill>
      </p:bgPr>
    </p:bg>
    <p:spTree>
      <p:nvGrpSpPr>
        <p:cNvPr id="63" name="Shape 63"/>
        <p:cNvGrpSpPr/>
        <p:nvPr/>
      </p:nvGrpSpPr>
      <p:grpSpPr>
        <a:xfrm>
          <a:off x="0" y="0"/>
          <a:ext cx="0" cy="0"/>
          <a:chOff x="0" y="0"/>
          <a:chExt cx="0" cy="0"/>
        </a:xfrm>
      </p:grpSpPr>
      <p:sp>
        <p:nvSpPr>
          <p:cNvPr id="64" name="Google Shape;64;p6"/>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50">
                <a:solidFill>
                  <a:srgbClr val="12324A"/>
                </a:solidFill>
                <a:latin typeface="Arial"/>
                <a:ea typeface="Arial"/>
                <a:cs typeface="Arial"/>
                <a:sym typeface="Arial"/>
              </a:rPr>
              <a:t>FAFSA can work for students in mixed-status families</a:t>
            </a:r>
            <a:endParaRPr/>
          </a:p>
        </p:txBody>
      </p:sp>
      <p:sp>
        <p:nvSpPr>
          <p:cNvPr id="65" name="Google Shape;65;p6"/>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04</a:t>
            </a:r>
            <a:endParaRPr/>
          </a:p>
        </p:txBody>
      </p:sp>
      <p:sp>
        <p:nvSpPr>
          <p:cNvPr id="67" name="Google Shape;67;p6"/>
          <p:cNvSpPr/>
          <p:nvPr/>
        </p:nvSpPr>
        <p:spPr>
          <a:xfrm>
            <a:off x="857250" y="1562100"/>
            <a:ext cx="10382250" cy="7048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12324A"/>
                </a:solidFill>
                <a:latin typeface="Arial"/>
                <a:ea typeface="Arial"/>
                <a:cs typeface="Arial"/>
                <a:sym typeface="Arial"/>
              </a:rPr>
              <a:t>The student must be a U.S. citizen or eligible noncitizen.</a:t>
            </a:r>
            <a:endParaRPr/>
          </a:p>
        </p:txBody>
      </p:sp>
      <p:sp>
        <p:nvSpPr>
          <p:cNvPr id="68" name="Google Shape;68;p6"/>
          <p:cNvSpPr/>
          <p:nvPr/>
        </p:nvSpPr>
        <p:spPr>
          <a:xfrm>
            <a:off x="1238250" y="2647950"/>
            <a:ext cx="9715500" cy="1524000"/>
          </a:xfrm>
          <a:prstGeom prst="roundRect">
            <a:avLst>
              <a:gd fmla="val 5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1666875" y="2876550"/>
            <a:ext cx="8858250" cy="1066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2175">
                <a:solidFill>
                  <a:srgbClr val="173042"/>
                </a:solidFill>
                <a:latin typeface="Arial"/>
                <a:ea typeface="Arial"/>
                <a:cs typeface="Arial"/>
                <a:sym typeface="Arial"/>
              </a:rPr>
              <a:t>A parent or spouse without a Social Security number can create a StudentAid.gov account and complete their section online.</a:t>
            </a:r>
            <a:endParaRPr/>
          </a:p>
        </p:txBody>
      </p:sp>
      <p:sp>
        <p:nvSpPr>
          <p:cNvPr id="70" name="Google Shape;70;p6"/>
          <p:cNvSpPr/>
          <p:nvPr/>
        </p:nvSpPr>
        <p:spPr>
          <a:xfrm>
            <a:off x="1714500" y="4572000"/>
            <a:ext cx="8763000" cy="685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950">
                <a:solidFill>
                  <a:srgbClr val="1F6F8B"/>
                </a:solidFill>
                <a:latin typeface="Arial"/>
                <a:ea typeface="Arial"/>
                <a:cs typeface="Arial"/>
                <a:sym typeface="Arial"/>
              </a:rPr>
              <a:t>The parent’s immigration status does not determine whether the student qualifies.</a:t>
            </a:r>
            <a:endParaRPr/>
          </a:p>
        </p:txBody>
      </p:sp>
      <p:sp>
        <p:nvSpPr>
          <p:cNvPr id="71" name="Google Shape;71;p6"/>
          <p:cNvSpPr/>
          <p:nvPr/>
        </p:nvSpPr>
        <p:spPr>
          <a:xfrm>
            <a:off x="2286000" y="5467350"/>
            <a:ext cx="7620000" cy="4286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526773"/>
                </a:solidFill>
                <a:latin typeface="Arial"/>
                <a:ea typeface="Arial"/>
                <a:cs typeface="Arial"/>
                <a:sym typeface="Arial"/>
              </a:rPr>
              <a:t>Ask for help if the account setup or identity check becomes difficult.</a:t>
            </a:r>
            <a:endParaRPr/>
          </a:p>
        </p:txBody>
      </p:sp>
      <p:sp>
        <p:nvSpPr>
          <p:cNvPr id="72" name="Google Shape;72;p6"/>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7" name="Shape 77"/>
        <p:cNvGrpSpPr/>
        <p:nvPr/>
      </p:nvGrpSpPr>
      <p:grpSpPr>
        <a:xfrm>
          <a:off x="0" y="0"/>
          <a:ext cx="0" cy="0"/>
          <a:chOff x="0" y="0"/>
          <a:chExt cx="0" cy="0"/>
        </a:xfrm>
      </p:grpSpPr>
      <p:sp>
        <p:nvSpPr>
          <p:cNvPr id="78" name="Google Shape;78;p7"/>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50">
                <a:solidFill>
                  <a:srgbClr val="12324A"/>
                </a:solidFill>
                <a:latin typeface="Arial"/>
                <a:ea typeface="Arial"/>
                <a:cs typeface="Arial"/>
                <a:sym typeface="Arial"/>
              </a:rPr>
              <a:t>California aid may be available without U.S. citizenship</a:t>
            </a:r>
            <a:endParaRPr/>
          </a:p>
        </p:txBody>
      </p:sp>
      <p:sp>
        <p:nvSpPr>
          <p:cNvPr id="79" name="Google Shape;79;p7"/>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05</a:t>
            </a:r>
            <a:endParaRPr/>
          </a:p>
        </p:txBody>
      </p:sp>
      <p:sp>
        <p:nvSpPr>
          <p:cNvPr id="81" name="Google Shape;81;p7"/>
          <p:cNvSpPr/>
          <p:nvPr/>
        </p:nvSpPr>
        <p:spPr>
          <a:xfrm>
            <a:off x="838200" y="1581150"/>
            <a:ext cx="2476500" cy="590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000">
                <a:solidFill>
                  <a:srgbClr val="9A6410"/>
                </a:solidFill>
                <a:latin typeface="Arial"/>
                <a:ea typeface="Arial"/>
                <a:cs typeface="Arial"/>
                <a:sym typeface="Arial"/>
              </a:rPr>
              <a:t>CADAA</a:t>
            </a:r>
            <a:endParaRPr/>
          </a:p>
        </p:txBody>
      </p:sp>
      <p:sp>
        <p:nvSpPr>
          <p:cNvPr id="82" name="Google Shape;82;p7"/>
          <p:cNvSpPr/>
          <p:nvPr/>
        </p:nvSpPr>
        <p:spPr>
          <a:xfrm>
            <a:off x="838200" y="2190750"/>
            <a:ext cx="10287000" cy="838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2175">
                <a:solidFill>
                  <a:srgbClr val="173042"/>
                </a:solidFill>
                <a:latin typeface="Arial"/>
                <a:ea typeface="Arial"/>
                <a:cs typeface="Arial"/>
                <a:sym typeface="Arial"/>
              </a:rPr>
              <a:t>California’s financial-aid application for eligible undocumented and other immigration-impacted students</a:t>
            </a:r>
            <a:endParaRPr/>
          </a:p>
        </p:txBody>
      </p:sp>
      <p:sp>
        <p:nvSpPr>
          <p:cNvPr id="83" name="Google Shape;83;p7"/>
          <p:cNvSpPr/>
          <p:nvPr/>
        </p:nvSpPr>
        <p:spPr>
          <a:xfrm>
            <a:off x="838200" y="3333750"/>
            <a:ext cx="114300" cy="179070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
          <p:cNvSpPr/>
          <p:nvPr/>
        </p:nvSpPr>
        <p:spPr>
          <a:xfrm>
            <a:off x="1257300" y="3276600"/>
            <a:ext cx="247650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400">
                <a:solidFill>
                  <a:srgbClr val="12324A"/>
                </a:solidFill>
                <a:latin typeface="Arial"/>
                <a:ea typeface="Arial"/>
                <a:cs typeface="Arial"/>
                <a:sym typeface="Arial"/>
              </a:rPr>
              <a:t>AB 540</a:t>
            </a:r>
            <a:endParaRPr/>
          </a:p>
        </p:txBody>
      </p:sp>
      <p:sp>
        <p:nvSpPr>
          <p:cNvPr id="85" name="Google Shape;85;p7"/>
          <p:cNvSpPr/>
          <p:nvPr/>
        </p:nvSpPr>
        <p:spPr>
          <a:xfrm>
            <a:off x="1257300" y="3848100"/>
            <a:ext cx="9239250" cy="1200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2025">
                <a:solidFill>
                  <a:srgbClr val="173042"/>
                </a:solidFill>
                <a:latin typeface="Arial"/>
                <a:ea typeface="Arial"/>
                <a:cs typeface="Arial"/>
                <a:sym typeface="Arial"/>
              </a:rPr>
              <a:t>A tuition exemption, not an immigration status. Eligible students submit an affidavit to their college and may qualify for in-state tuition and state aid.</a:t>
            </a:r>
            <a:endParaRPr/>
          </a:p>
        </p:txBody>
      </p:sp>
      <p:sp>
        <p:nvSpPr>
          <p:cNvPr id="86" name="Google Shape;86;p7"/>
          <p:cNvSpPr/>
          <p:nvPr/>
        </p:nvSpPr>
        <p:spPr>
          <a:xfrm>
            <a:off x="1257300" y="5334000"/>
            <a:ext cx="9239250" cy="609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700">
                <a:solidFill>
                  <a:srgbClr val="1F6F8B"/>
                </a:solidFill>
                <a:latin typeface="Arial"/>
                <a:ea typeface="Arial"/>
                <a:cs typeface="Arial"/>
                <a:sym typeface="Arial"/>
              </a:rPr>
              <a:t>California adult-school attendance can count toward the AB 540 attendance requirement.</a:t>
            </a:r>
            <a:endParaRPr/>
          </a:p>
        </p:txBody>
      </p:sp>
      <p:sp>
        <p:nvSpPr>
          <p:cNvPr id="87" name="Google Shape;87;p7"/>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4ED"/>
        </a:solidFill>
      </p:bgPr>
    </p:bg>
    <p:spTree>
      <p:nvGrpSpPr>
        <p:cNvPr id="92" name="Shape 92"/>
        <p:cNvGrpSpPr/>
        <p:nvPr/>
      </p:nvGrpSpPr>
      <p:grpSpPr>
        <a:xfrm>
          <a:off x="0" y="0"/>
          <a:ext cx="0" cy="0"/>
          <a:chOff x="0" y="0"/>
          <a:chExt cx="0" cy="0"/>
        </a:xfrm>
      </p:grpSpPr>
      <p:sp>
        <p:nvSpPr>
          <p:cNvPr id="93" name="Google Shape;93;p8"/>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773">
                <a:solidFill>
                  <a:srgbClr val="12324A"/>
                </a:solidFill>
                <a:latin typeface="Arial"/>
                <a:ea typeface="Arial"/>
                <a:cs typeface="Arial"/>
                <a:sym typeface="Arial"/>
              </a:rPr>
              <a:t>Several programs can reduce education and training costs</a:t>
            </a:r>
            <a:endParaRPr/>
          </a:p>
        </p:txBody>
      </p:sp>
      <p:sp>
        <p:nvSpPr>
          <p:cNvPr id="94" name="Google Shape;94;p8"/>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8"/>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06</a:t>
            </a:r>
            <a:endParaRPr/>
          </a:p>
        </p:txBody>
      </p:sp>
      <p:sp>
        <p:nvSpPr>
          <p:cNvPr id="96" name="Google Shape;96;p8"/>
          <p:cNvSpPr/>
          <p:nvPr/>
        </p:nvSpPr>
        <p:spPr>
          <a:xfrm>
            <a:off x="781050" y="1485900"/>
            <a:ext cx="10620375" cy="66675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8"/>
          <p:cNvSpPr/>
          <p:nvPr/>
        </p:nvSpPr>
        <p:spPr>
          <a:xfrm>
            <a:off x="990600" y="156210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1F6F8B"/>
                </a:solidFill>
                <a:latin typeface="Arial"/>
                <a:ea typeface="Arial"/>
                <a:cs typeface="Arial"/>
                <a:sym typeface="Arial"/>
              </a:rPr>
              <a:t>Pell Grant</a:t>
            </a:r>
            <a:endParaRPr/>
          </a:p>
        </p:txBody>
      </p:sp>
      <p:sp>
        <p:nvSpPr>
          <p:cNvPr id="98" name="Google Shape;98;p8"/>
          <p:cNvSpPr/>
          <p:nvPr/>
        </p:nvSpPr>
        <p:spPr>
          <a:xfrm>
            <a:off x="3733800" y="156210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Federal grant for eligible students in approved programs</a:t>
            </a:r>
            <a:endParaRPr/>
          </a:p>
        </p:txBody>
      </p:sp>
      <p:sp>
        <p:nvSpPr>
          <p:cNvPr id="99" name="Google Shape;99;p8"/>
          <p:cNvSpPr/>
          <p:nvPr/>
        </p:nvSpPr>
        <p:spPr>
          <a:xfrm>
            <a:off x="990600" y="230505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1F6F8B"/>
                </a:solidFill>
                <a:latin typeface="Arial"/>
                <a:ea typeface="Arial"/>
                <a:cs typeface="Arial"/>
                <a:sym typeface="Arial"/>
              </a:rPr>
              <a:t>Cal Grant</a:t>
            </a:r>
            <a:endParaRPr/>
          </a:p>
        </p:txBody>
      </p:sp>
      <p:sp>
        <p:nvSpPr>
          <p:cNvPr id="100" name="Google Shape;100;p8"/>
          <p:cNvSpPr/>
          <p:nvPr/>
        </p:nvSpPr>
        <p:spPr>
          <a:xfrm>
            <a:off x="3733800" y="230505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California assistance for eligible college students</a:t>
            </a:r>
            <a:endParaRPr/>
          </a:p>
        </p:txBody>
      </p:sp>
      <p:sp>
        <p:nvSpPr>
          <p:cNvPr id="101" name="Google Shape;101;p8"/>
          <p:cNvSpPr/>
          <p:nvPr/>
        </p:nvSpPr>
        <p:spPr>
          <a:xfrm>
            <a:off x="781050" y="2971800"/>
            <a:ext cx="10620375" cy="66675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8"/>
          <p:cNvSpPr/>
          <p:nvPr/>
        </p:nvSpPr>
        <p:spPr>
          <a:xfrm>
            <a:off x="990600" y="304800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778">
                <a:solidFill>
                  <a:srgbClr val="1F6F8B"/>
                </a:solidFill>
                <a:latin typeface="Arial"/>
                <a:ea typeface="Arial"/>
                <a:cs typeface="Arial"/>
                <a:sym typeface="Arial"/>
              </a:rPr>
              <a:t>College Promise Grant</a:t>
            </a:r>
            <a:endParaRPr/>
          </a:p>
        </p:txBody>
      </p:sp>
      <p:sp>
        <p:nvSpPr>
          <p:cNvPr id="103" name="Google Shape;103;p8"/>
          <p:cNvSpPr/>
          <p:nvPr/>
        </p:nvSpPr>
        <p:spPr>
          <a:xfrm>
            <a:off x="3733800" y="304800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Waives California community-college enrollment fees</a:t>
            </a:r>
            <a:endParaRPr/>
          </a:p>
        </p:txBody>
      </p:sp>
      <p:sp>
        <p:nvSpPr>
          <p:cNvPr id="104" name="Google Shape;104;p8"/>
          <p:cNvSpPr/>
          <p:nvPr/>
        </p:nvSpPr>
        <p:spPr>
          <a:xfrm>
            <a:off x="990600" y="379095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1F6F8B"/>
                </a:solidFill>
                <a:latin typeface="Arial"/>
                <a:ea typeface="Arial"/>
                <a:cs typeface="Arial"/>
                <a:sym typeface="Arial"/>
              </a:rPr>
              <a:t>Cal Grant C</a:t>
            </a:r>
            <a:endParaRPr/>
          </a:p>
        </p:txBody>
      </p:sp>
      <p:sp>
        <p:nvSpPr>
          <p:cNvPr id="105" name="Google Shape;105;p8"/>
          <p:cNvSpPr/>
          <p:nvPr/>
        </p:nvSpPr>
        <p:spPr>
          <a:xfrm>
            <a:off x="3733800" y="379095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Supports eligible occupational and technical programs</a:t>
            </a:r>
            <a:endParaRPr/>
          </a:p>
        </p:txBody>
      </p:sp>
      <p:sp>
        <p:nvSpPr>
          <p:cNvPr id="106" name="Google Shape;106;p8"/>
          <p:cNvSpPr/>
          <p:nvPr/>
        </p:nvSpPr>
        <p:spPr>
          <a:xfrm>
            <a:off x="781050" y="4457700"/>
            <a:ext cx="10620375" cy="66675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990600" y="453390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1F6F8B"/>
                </a:solidFill>
                <a:latin typeface="Arial"/>
                <a:ea typeface="Arial"/>
                <a:cs typeface="Arial"/>
                <a:sym typeface="Arial"/>
              </a:rPr>
              <a:t>WIOA</a:t>
            </a:r>
            <a:endParaRPr/>
          </a:p>
        </p:txBody>
      </p:sp>
      <p:sp>
        <p:nvSpPr>
          <p:cNvPr id="108" name="Google Shape;108;p8"/>
          <p:cNvSpPr/>
          <p:nvPr/>
        </p:nvSpPr>
        <p:spPr>
          <a:xfrm>
            <a:off x="3733800" y="453390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May fund approved training for qualifying San Diego County residents</a:t>
            </a:r>
            <a:endParaRPr/>
          </a:p>
        </p:txBody>
      </p:sp>
      <p:sp>
        <p:nvSpPr>
          <p:cNvPr id="109" name="Google Shape;109;p8"/>
          <p:cNvSpPr/>
          <p:nvPr/>
        </p:nvSpPr>
        <p:spPr>
          <a:xfrm>
            <a:off x="990600" y="5276850"/>
            <a:ext cx="2619375"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00">
                <a:solidFill>
                  <a:srgbClr val="9A6410"/>
                </a:solidFill>
                <a:latin typeface="Arial"/>
                <a:ea typeface="Arial"/>
                <a:cs typeface="Arial"/>
                <a:sym typeface="Arial"/>
              </a:rPr>
              <a:t>Private scholarships</a:t>
            </a:r>
            <a:endParaRPr/>
          </a:p>
        </p:txBody>
      </p:sp>
      <p:sp>
        <p:nvSpPr>
          <p:cNvPr id="110" name="Google Shape;110;p8"/>
          <p:cNvSpPr/>
          <p:nvPr/>
        </p:nvSpPr>
        <p:spPr>
          <a:xfrm>
            <a:off x="3733800" y="5276850"/>
            <a:ext cx="7334250" cy="4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725">
                <a:solidFill>
                  <a:srgbClr val="173042"/>
                </a:solidFill>
                <a:latin typeface="Arial"/>
                <a:ea typeface="Arial"/>
                <a:cs typeface="Arial"/>
                <a:sym typeface="Arial"/>
              </a:rPr>
              <a:t>Some do not require citizenship or immigration-status proof</a:t>
            </a:r>
            <a:endParaRPr/>
          </a:p>
        </p:txBody>
      </p:sp>
      <p:sp>
        <p:nvSpPr>
          <p:cNvPr id="111" name="Google Shape;111;p8"/>
          <p:cNvSpPr/>
          <p:nvPr/>
        </p:nvSpPr>
        <p:spPr>
          <a:xfrm>
            <a:off x="1790700" y="6048375"/>
            <a:ext cx="8572500" cy="3238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525">
                <a:solidFill>
                  <a:srgbClr val="12324A"/>
                </a:solidFill>
                <a:latin typeface="Arial"/>
                <a:ea typeface="Arial"/>
                <a:cs typeface="Arial"/>
                <a:sym typeface="Arial"/>
              </a:rPr>
              <a:t>The school and program must meet the rules for each type of aid.</a:t>
            </a:r>
            <a:endParaRPr/>
          </a:p>
        </p:txBody>
      </p:sp>
      <p:sp>
        <p:nvSpPr>
          <p:cNvPr id="112" name="Google Shape;112;p8"/>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 name="Shape 117"/>
        <p:cNvGrpSpPr/>
        <p:nvPr/>
      </p:nvGrpSpPr>
      <p:grpSpPr>
        <a:xfrm>
          <a:off x="0" y="0"/>
          <a:ext cx="0" cy="0"/>
          <a:chOff x="0" y="0"/>
          <a:chExt cx="0" cy="0"/>
        </a:xfrm>
      </p:grpSpPr>
      <p:sp>
        <p:nvSpPr>
          <p:cNvPr id="118" name="Google Shape;118;p9"/>
          <p:cNvSpPr/>
          <p:nvPr/>
        </p:nvSpPr>
        <p:spPr>
          <a:xfrm>
            <a:off x="685800" y="400050"/>
            <a:ext cx="10001250" cy="6667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850">
                <a:solidFill>
                  <a:srgbClr val="12324A"/>
                </a:solidFill>
                <a:latin typeface="Arial"/>
                <a:ea typeface="Arial"/>
                <a:cs typeface="Arial"/>
                <a:sym typeface="Arial"/>
              </a:rPr>
              <a:t>Financial-aid planning by PAS pathway</a:t>
            </a:r>
            <a:endParaRPr/>
          </a:p>
        </p:txBody>
      </p:sp>
      <p:sp>
        <p:nvSpPr>
          <p:cNvPr id="119" name="Google Shape;119;p9"/>
          <p:cNvSpPr/>
          <p:nvPr/>
        </p:nvSpPr>
        <p:spPr>
          <a:xfrm>
            <a:off x="685800" y="11239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
          <p:cNvSpPr/>
          <p:nvPr/>
        </p:nvSpPr>
        <p:spPr>
          <a:xfrm>
            <a:off x="11049000" y="457200"/>
            <a:ext cx="476250" cy="33337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200">
                <a:solidFill>
                  <a:srgbClr val="526773"/>
                </a:solidFill>
                <a:latin typeface="Arial"/>
                <a:ea typeface="Arial"/>
                <a:cs typeface="Arial"/>
                <a:sym typeface="Arial"/>
              </a:rPr>
              <a:t>07</a:t>
            </a:r>
            <a:endParaRPr/>
          </a:p>
        </p:txBody>
      </p:sp>
      <p:sp>
        <p:nvSpPr>
          <p:cNvPr id="121" name="Google Shape;121;p9"/>
          <p:cNvSpPr/>
          <p:nvPr/>
        </p:nvSpPr>
        <p:spPr>
          <a:xfrm>
            <a:off x="819150" y="1543050"/>
            <a:ext cx="152400" cy="876300"/>
          </a:xfrm>
          <a:prstGeom prst="rect">
            <a:avLst/>
          </a:prstGeom>
          <a:solidFill>
            <a:srgbClr val="2A9D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9"/>
          <p:cNvSpPr/>
          <p:nvPr/>
        </p:nvSpPr>
        <p:spPr>
          <a:xfrm>
            <a:off x="1257300" y="1504950"/>
            <a:ext cx="247650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ESL</a:t>
            </a:r>
            <a:endParaRPr/>
          </a:p>
        </p:txBody>
      </p:sp>
      <p:sp>
        <p:nvSpPr>
          <p:cNvPr id="123" name="Google Shape;123;p9"/>
          <p:cNvSpPr/>
          <p:nvPr/>
        </p:nvSpPr>
        <p:spPr>
          <a:xfrm>
            <a:off x="3771900" y="1504950"/>
            <a:ext cx="7239000" cy="80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75">
                <a:solidFill>
                  <a:srgbClr val="173042"/>
                </a:solidFill>
                <a:latin typeface="Arial"/>
                <a:ea typeface="Arial"/>
                <a:cs typeface="Arial"/>
                <a:sym typeface="Arial"/>
              </a:rPr>
              <a:t>Connect English learning to a college or career goal. Noncredit ESL may already be free.</a:t>
            </a:r>
            <a:endParaRPr/>
          </a:p>
        </p:txBody>
      </p:sp>
      <p:sp>
        <p:nvSpPr>
          <p:cNvPr id="124" name="Google Shape;124;p9"/>
          <p:cNvSpPr/>
          <p:nvPr/>
        </p:nvSpPr>
        <p:spPr>
          <a:xfrm>
            <a:off x="819150" y="2667000"/>
            <a:ext cx="152400" cy="87630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a:off x="1257300" y="2628900"/>
            <a:ext cx="247650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Diploma or HSE</a:t>
            </a:r>
            <a:endParaRPr/>
          </a:p>
        </p:txBody>
      </p:sp>
      <p:sp>
        <p:nvSpPr>
          <p:cNvPr id="126" name="Google Shape;126;p9"/>
          <p:cNvSpPr/>
          <p:nvPr/>
        </p:nvSpPr>
        <p:spPr>
          <a:xfrm>
            <a:off x="3771900" y="2628900"/>
            <a:ext cx="7239000" cy="80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75">
                <a:solidFill>
                  <a:srgbClr val="173042"/>
                </a:solidFill>
                <a:latin typeface="Arial"/>
                <a:ea typeface="Arial"/>
                <a:cs typeface="Arial"/>
                <a:sym typeface="Arial"/>
              </a:rPr>
              <a:t>Prepare FAFSA or CADAA before transitioning to college or training.</a:t>
            </a:r>
            <a:endParaRPr/>
          </a:p>
        </p:txBody>
      </p:sp>
      <p:sp>
        <p:nvSpPr>
          <p:cNvPr id="127" name="Google Shape;127;p9"/>
          <p:cNvSpPr/>
          <p:nvPr/>
        </p:nvSpPr>
        <p:spPr>
          <a:xfrm>
            <a:off x="819150" y="3790950"/>
            <a:ext cx="152400" cy="876300"/>
          </a:xfrm>
          <a:prstGeom prst="rect">
            <a:avLst/>
          </a:prstGeom>
          <a:solidFill>
            <a:srgbClr val="E76F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
          <p:cNvSpPr/>
          <p:nvPr/>
        </p:nvSpPr>
        <p:spPr>
          <a:xfrm>
            <a:off x="1257300" y="3752850"/>
            <a:ext cx="247650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Adult CTE</a:t>
            </a:r>
            <a:endParaRPr/>
          </a:p>
        </p:txBody>
      </p:sp>
      <p:sp>
        <p:nvSpPr>
          <p:cNvPr id="129" name="Google Shape;129;p9"/>
          <p:cNvSpPr/>
          <p:nvPr/>
        </p:nvSpPr>
        <p:spPr>
          <a:xfrm>
            <a:off x="3771900" y="3752850"/>
            <a:ext cx="7239000" cy="80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75">
                <a:solidFill>
                  <a:srgbClr val="173042"/>
                </a:solidFill>
                <a:latin typeface="Arial"/>
                <a:ea typeface="Arial"/>
                <a:cs typeface="Arial"/>
                <a:sym typeface="Arial"/>
              </a:rPr>
              <a:t>Confirm that the specific program can receive aid. Also ask about WIOA funding.</a:t>
            </a:r>
            <a:endParaRPr/>
          </a:p>
        </p:txBody>
      </p:sp>
      <p:sp>
        <p:nvSpPr>
          <p:cNvPr id="130" name="Google Shape;130;p9"/>
          <p:cNvSpPr/>
          <p:nvPr/>
        </p:nvSpPr>
        <p:spPr>
          <a:xfrm>
            <a:off x="819150" y="4914900"/>
            <a:ext cx="152400" cy="876300"/>
          </a:xfrm>
          <a:prstGeom prst="rect">
            <a:avLst/>
          </a:prstGeom>
          <a:solidFill>
            <a:srgbClr val="1F6F8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
          <p:cNvSpPr/>
          <p:nvPr/>
        </p:nvSpPr>
        <p:spPr>
          <a:xfrm>
            <a:off x="1257300" y="4876800"/>
            <a:ext cx="2476500" cy="4762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12324A"/>
                </a:solidFill>
                <a:latin typeface="Arial"/>
                <a:ea typeface="Arial"/>
                <a:cs typeface="Arial"/>
                <a:sym typeface="Arial"/>
              </a:rPr>
              <a:t>All students</a:t>
            </a:r>
            <a:endParaRPr/>
          </a:p>
        </p:txBody>
      </p:sp>
      <p:sp>
        <p:nvSpPr>
          <p:cNvPr id="132" name="Google Shape;132;p9"/>
          <p:cNvSpPr/>
          <p:nvPr/>
        </p:nvSpPr>
        <p:spPr>
          <a:xfrm>
            <a:off x="3771900" y="4876800"/>
            <a:ext cx="7239000" cy="800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875">
                <a:solidFill>
                  <a:srgbClr val="173042"/>
                </a:solidFill>
                <a:latin typeface="Arial"/>
                <a:ea typeface="Arial"/>
                <a:cs typeface="Arial"/>
                <a:sym typeface="Arial"/>
              </a:rPr>
              <a:t>Compare total cost, program length, job outcomes and available grants before enrolling.</a:t>
            </a:r>
            <a:endParaRPr/>
          </a:p>
        </p:txBody>
      </p:sp>
      <p:sp>
        <p:nvSpPr>
          <p:cNvPr id="133" name="Google Shape;133;p9"/>
          <p:cNvSpPr/>
          <p:nvPr/>
        </p:nvSpPr>
        <p:spPr>
          <a:xfrm>
            <a:off x="1619250" y="5962650"/>
            <a:ext cx="8953500" cy="3619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775">
                <a:solidFill>
                  <a:srgbClr val="1F6F8B"/>
                </a:solidFill>
                <a:latin typeface="Arial"/>
                <a:ea typeface="Arial"/>
                <a:cs typeface="Arial"/>
                <a:sym typeface="Arial"/>
              </a:rPr>
              <a:t>A financial-aid application is only one part of choosing an affordable program.</a:t>
            </a:r>
            <a:endParaRPr/>
          </a:p>
        </p:txBody>
      </p:sp>
      <p:sp>
        <p:nvSpPr>
          <p:cNvPr id="134" name="Google Shape;134;p9"/>
          <p:cNvSpPr/>
          <p:nvPr/>
        </p:nvSpPr>
        <p:spPr>
          <a:xfrm>
            <a:off x="685800" y="6438900"/>
            <a:ext cx="10820400" cy="209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775">
                <a:solidFill>
                  <a:srgbClr val="526773"/>
                </a:solidFill>
                <a:latin typeface="Arial"/>
                <a:ea typeface="Arial"/>
                <a:cs typeface="Arial"/>
                <a:sym typeface="Arial"/>
              </a:rPr>
              <a:t>Poway Adult School • Financial Aid Overview</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324A"/>
        </a:solidFill>
      </p:bgPr>
    </p:bg>
    <p:spTree>
      <p:nvGrpSpPr>
        <p:cNvPr id="139" name="Shape 139"/>
        <p:cNvGrpSpPr/>
        <p:nvPr/>
      </p:nvGrpSpPr>
      <p:grpSpPr>
        <a:xfrm>
          <a:off x="0" y="0"/>
          <a:ext cx="0" cy="0"/>
          <a:chOff x="0" y="0"/>
          <a:chExt cx="0" cy="0"/>
        </a:xfrm>
      </p:grpSpPr>
      <p:sp>
        <p:nvSpPr>
          <p:cNvPr id="140" name="Google Shape;140;p10"/>
          <p:cNvSpPr/>
          <p:nvPr/>
        </p:nvSpPr>
        <p:spPr>
          <a:xfrm>
            <a:off x="685800" y="438150"/>
            <a:ext cx="8572500" cy="6286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000">
                <a:solidFill>
                  <a:srgbClr val="FFFFFF"/>
                </a:solidFill>
                <a:latin typeface="Arial"/>
                <a:ea typeface="Arial"/>
                <a:cs typeface="Arial"/>
                <a:sym typeface="Arial"/>
              </a:rPr>
              <a:t>Your next steps</a:t>
            </a:r>
            <a:endParaRPr/>
          </a:p>
        </p:txBody>
      </p:sp>
      <p:sp>
        <p:nvSpPr>
          <p:cNvPr id="141" name="Google Shape;141;p10"/>
          <p:cNvSpPr/>
          <p:nvPr/>
        </p:nvSpPr>
        <p:spPr>
          <a:xfrm>
            <a:off x="685800" y="1162050"/>
            <a:ext cx="857250" cy="5715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0"/>
          <p:cNvSpPr/>
          <p:nvPr/>
        </p:nvSpPr>
        <p:spPr>
          <a:xfrm>
            <a:off x="876300" y="1524000"/>
            <a:ext cx="5524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latin typeface="Arial"/>
                <a:ea typeface="Arial"/>
                <a:cs typeface="Arial"/>
                <a:sym typeface="Arial"/>
              </a:rPr>
              <a:t>1</a:t>
            </a:r>
            <a:endParaRPr/>
          </a:p>
        </p:txBody>
      </p:sp>
      <p:sp>
        <p:nvSpPr>
          <p:cNvPr id="143" name="Google Shape;143;p10"/>
          <p:cNvSpPr/>
          <p:nvPr/>
        </p:nvSpPr>
        <p:spPr>
          <a:xfrm>
            <a:off x="1581150" y="1524000"/>
            <a:ext cx="56197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FFFFFF"/>
                </a:solidFill>
                <a:latin typeface="Arial"/>
                <a:ea typeface="Arial"/>
                <a:cs typeface="Arial"/>
                <a:sym typeface="Arial"/>
              </a:rPr>
              <a:t>Choose a college or training goal</a:t>
            </a:r>
            <a:endParaRPr/>
          </a:p>
        </p:txBody>
      </p:sp>
      <p:sp>
        <p:nvSpPr>
          <p:cNvPr id="144" name="Google Shape;144;p10"/>
          <p:cNvSpPr/>
          <p:nvPr/>
        </p:nvSpPr>
        <p:spPr>
          <a:xfrm>
            <a:off x="876300" y="2305050"/>
            <a:ext cx="5524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latin typeface="Arial"/>
                <a:ea typeface="Arial"/>
                <a:cs typeface="Arial"/>
                <a:sym typeface="Arial"/>
              </a:rPr>
              <a:t>2</a:t>
            </a:r>
            <a:endParaRPr/>
          </a:p>
        </p:txBody>
      </p:sp>
      <p:sp>
        <p:nvSpPr>
          <p:cNvPr id="145" name="Google Shape;145;p10"/>
          <p:cNvSpPr/>
          <p:nvPr/>
        </p:nvSpPr>
        <p:spPr>
          <a:xfrm>
            <a:off x="1581150" y="2305050"/>
            <a:ext cx="56197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934">
                <a:solidFill>
                  <a:srgbClr val="FFFFFF"/>
                </a:solidFill>
                <a:latin typeface="Arial"/>
                <a:ea typeface="Arial"/>
                <a:cs typeface="Arial"/>
                <a:sym typeface="Arial"/>
              </a:rPr>
              <a:t>Ask whether the program accepts financial aid</a:t>
            </a:r>
            <a:endParaRPr/>
          </a:p>
        </p:txBody>
      </p:sp>
      <p:sp>
        <p:nvSpPr>
          <p:cNvPr id="146" name="Google Shape;146;p10"/>
          <p:cNvSpPr/>
          <p:nvPr/>
        </p:nvSpPr>
        <p:spPr>
          <a:xfrm>
            <a:off x="876300" y="3086100"/>
            <a:ext cx="5524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latin typeface="Arial"/>
                <a:ea typeface="Arial"/>
                <a:cs typeface="Arial"/>
                <a:sym typeface="Arial"/>
              </a:rPr>
              <a:t>3</a:t>
            </a:r>
            <a:endParaRPr/>
          </a:p>
        </p:txBody>
      </p:sp>
      <p:sp>
        <p:nvSpPr>
          <p:cNvPr id="147" name="Google Shape;147;p10"/>
          <p:cNvSpPr/>
          <p:nvPr/>
        </p:nvSpPr>
        <p:spPr>
          <a:xfrm>
            <a:off x="1581150" y="3086100"/>
            <a:ext cx="56197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FFFFFF"/>
                </a:solidFill>
                <a:latin typeface="Arial"/>
                <a:ea typeface="Arial"/>
                <a:cs typeface="Arial"/>
                <a:sym typeface="Arial"/>
              </a:rPr>
              <a:t>Complete FAFSA or CADAA</a:t>
            </a:r>
            <a:endParaRPr/>
          </a:p>
        </p:txBody>
      </p:sp>
      <p:sp>
        <p:nvSpPr>
          <p:cNvPr id="148" name="Google Shape;148;p10"/>
          <p:cNvSpPr/>
          <p:nvPr/>
        </p:nvSpPr>
        <p:spPr>
          <a:xfrm>
            <a:off x="876300" y="3867150"/>
            <a:ext cx="5524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latin typeface="Arial"/>
                <a:ea typeface="Arial"/>
                <a:cs typeface="Arial"/>
                <a:sym typeface="Arial"/>
              </a:rPr>
              <a:t>4</a:t>
            </a:r>
            <a:endParaRPr/>
          </a:p>
        </p:txBody>
      </p:sp>
      <p:sp>
        <p:nvSpPr>
          <p:cNvPr id="149" name="Google Shape;149;p10"/>
          <p:cNvSpPr/>
          <p:nvPr/>
        </p:nvSpPr>
        <p:spPr>
          <a:xfrm>
            <a:off x="1581150" y="3867150"/>
            <a:ext cx="5619750" cy="5524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FFFFFF"/>
                </a:solidFill>
                <a:latin typeface="Arial"/>
                <a:ea typeface="Arial"/>
                <a:cs typeface="Arial"/>
                <a:sym typeface="Arial"/>
              </a:rPr>
              <a:t>Meet with a financial-aid specialist</a:t>
            </a:r>
            <a:endParaRPr/>
          </a:p>
        </p:txBody>
      </p:sp>
      <p:sp>
        <p:nvSpPr>
          <p:cNvPr id="150" name="Google Shape;150;p10"/>
          <p:cNvSpPr/>
          <p:nvPr/>
        </p:nvSpPr>
        <p:spPr>
          <a:xfrm>
            <a:off x="7639050" y="1428750"/>
            <a:ext cx="3676650" cy="3714750"/>
          </a:xfrm>
          <a:prstGeom prst="roundRect">
            <a:avLst>
              <a:gd fmla="val 2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0"/>
          <p:cNvSpPr/>
          <p:nvPr/>
        </p:nvSpPr>
        <p:spPr>
          <a:xfrm>
            <a:off x="7924800" y="1657350"/>
            <a:ext cx="3105150" cy="4381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25">
                <a:solidFill>
                  <a:srgbClr val="12324A"/>
                </a:solidFill>
                <a:latin typeface="Arial"/>
                <a:ea typeface="Arial"/>
                <a:cs typeface="Arial"/>
                <a:sym typeface="Arial"/>
              </a:rPr>
              <a:t>Help and resources</a:t>
            </a:r>
            <a:endParaRPr/>
          </a:p>
        </p:txBody>
      </p:sp>
      <p:sp>
        <p:nvSpPr>
          <p:cNvPr id="152" name="Google Shape;152;p10"/>
          <p:cNvSpPr/>
          <p:nvPr/>
        </p:nvSpPr>
        <p:spPr>
          <a:xfrm>
            <a:off x="8020050" y="2209800"/>
            <a:ext cx="2914650" cy="26860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548">
                <a:solidFill>
                  <a:srgbClr val="173042"/>
                </a:solidFill>
                <a:latin typeface="Arial"/>
                <a:ea typeface="Arial"/>
                <a:cs typeface="Arial"/>
                <a:sym typeface="Arial"/>
              </a:rPr>
              <a:t>FAFSA</a:t>
            </a:r>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studentaid.gov</a:t>
            </a:r>
            <a:endParaRPr/>
          </a:p>
          <a:p>
            <a:pPr indent="0" lvl="0" marL="0" marR="0" rtl="0" algn="l">
              <a:spcBef>
                <a:spcPts val="0"/>
              </a:spcBef>
              <a:spcAft>
                <a:spcPts val="0"/>
              </a:spcAft>
              <a:buNone/>
            </a:pPr>
            <a:r>
              <a:t/>
            </a:r>
            <a:endParaRPr b="0" sz="1548">
              <a:solidFill>
                <a:srgbClr val="173042"/>
              </a:solidFill>
              <a:latin typeface="Arial"/>
              <a:ea typeface="Arial"/>
              <a:cs typeface="Arial"/>
              <a:sym typeface="Arial"/>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California Dream Act</a:t>
            </a:r>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dream.csac.ca.gov</a:t>
            </a:r>
            <a:endParaRPr/>
          </a:p>
          <a:p>
            <a:pPr indent="0" lvl="0" marL="0" marR="0" rtl="0" algn="l">
              <a:spcBef>
                <a:spcPts val="0"/>
              </a:spcBef>
              <a:spcAft>
                <a:spcPts val="0"/>
              </a:spcAft>
              <a:buNone/>
            </a:pPr>
            <a:r>
              <a:t/>
            </a:r>
            <a:endParaRPr b="0" sz="1548">
              <a:solidFill>
                <a:srgbClr val="173042"/>
              </a:solidFill>
              <a:latin typeface="Arial"/>
              <a:ea typeface="Arial"/>
              <a:cs typeface="Arial"/>
              <a:sym typeface="Arial"/>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Palomar Dreamer Success</a:t>
            </a:r>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palomar.edu/dream</a:t>
            </a:r>
            <a:endParaRPr/>
          </a:p>
          <a:p>
            <a:pPr indent="0" lvl="0" marL="0" marR="0" rtl="0" algn="l">
              <a:spcBef>
                <a:spcPts val="0"/>
              </a:spcBef>
              <a:spcAft>
                <a:spcPts val="0"/>
              </a:spcAft>
              <a:buNone/>
            </a:pPr>
            <a:r>
              <a:t/>
            </a:r>
            <a:endParaRPr b="0" sz="1548">
              <a:solidFill>
                <a:srgbClr val="173042"/>
              </a:solidFill>
              <a:latin typeface="Arial"/>
              <a:ea typeface="Arial"/>
              <a:cs typeface="Arial"/>
              <a:sym typeface="Arial"/>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Scholarships</a:t>
            </a:r>
            <a:endParaRPr/>
          </a:p>
          <a:p>
            <a:pPr indent="0" lvl="0" marL="0" marR="0" rtl="0" algn="l">
              <a:spcBef>
                <a:spcPts val="0"/>
              </a:spcBef>
              <a:spcAft>
                <a:spcPts val="0"/>
              </a:spcAft>
              <a:buNone/>
            </a:pPr>
            <a:r>
              <a:rPr b="0" lang="en-US" sz="1548">
                <a:solidFill>
                  <a:srgbClr val="173042"/>
                </a:solidFill>
                <a:latin typeface="Arial"/>
                <a:ea typeface="Arial"/>
                <a:cs typeface="Arial"/>
                <a:sym typeface="Arial"/>
              </a:rPr>
              <a:t>immigrantsrising.org</a:t>
            </a:r>
            <a:endParaRPr/>
          </a:p>
        </p:txBody>
      </p:sp>
      <p:sp>
        <p:nvSpPr>
          <p:cNvPr id="153" name="Google Shape;153;p10"/>
          <p:cNvSpPr/>
          <p:nvPr/>
        </p:nvSpPr>
        <p:spPr>
          <a:xfrm>
            <a:off x="952500" y="5429250"/>
            <a:ext cx="10287000" cy="5905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93">
                <a:solidFill>
                  <a:srgbClr val="D7E8EE"/>
                </a:solidFill>
                <a:latin typeface="Arial"/>
                <a:ea typeface="Arial"/>
                <a:cs typeface="Arial"/>
                <a:sym typeface="Arial"/>
              </a:rPr>
              <a:t>Ask questions privately. You do not need to share your immigration story with the class.</a:t>
            </a:r>
            <a:endParaRPr/>
          </a:p>
        </p:txBody>
      </p:sp>
      <p:sp>
        <p:nvSpPr>
          <p:cNvPr id="154" name="Google Shape;154;p10"/>
          <p:cNvSpPr/>
          <p:nvPr/>
        </p:nvSpPr>
        <p:spPr>
          <a:xfrm>
            <a:off x="1238250" y="6229350"/>
            <a:ext cx="9715500" cy="24765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lang="en-US" sz="1025">
                <a:solidFill>
                  <a:srgbClr val="AFC7D2"/>
                </a:solidFill>
                <a:latin typeface="Arial"/>
                <a:ea typeface="Arial"/>
                <a:cs typeface="Arial"/>
                <a:sym typeface="Arial"/>
              </a:rPr>
              <a:t>General information only. Financial-aid offices make final eligibility decisions.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2324A"/>
        </a:solidFill>
      </p:bgPr>
    </p:bg>
    <p:spTree>
      <p:nvGrpSpPr>
        <p:cNvPr id="159" name="Shape 159"/>
        <p:cNvGrpSpPr/>
        <p:nvPr/>
      </p:nvGrpSpPr>
      <p:grpSpPr>
        <a:xfrm>
          <a:off x="0" y="0"/>
          <a:ext cx="0" cy="0"/>
          <a:chOff x="0" y="0"/>
          <a:chExt cx="0" cy="0"/>
        </a:xfrm>
      </p:grpSpPr>
      <p:sp>
        <p:nvSpPr>
          <p:cNvPr id="160" name="Google Shape;160;p11"/>
          <p:cNvSpPr/>
          <p:nvPr/>
        </p:nvSpPr>
        <p:spPr>
          <a:xfrm>
            <a:off x="685800" y="438150"/>
            <a:ext cx="8572500" cy="628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000">
                <a:solidFill>
                  <a:srgbClr val="FFFFFF"/>
                </a:solidFill>
              </a:rPr>
              <a:t>Education to employment</a:t>
            </a:r>
            <a:endParaRPr b="1" sz="3000">
              <a:solidFill>
                <a:srgbClr val="FFFFFF"/>
              </a:solidFill>
            </a:endParaRPr>
          </a:p>
        </p:txBody>
      </p:sp>
      <p:sp>
        <p:nvSpPr>
          <p:cNvPr id="161" name="Google Shape;161;p11"/>
          <p:cNvSpPr/>
          <p:nvPr/>
        </p:nvSpPr>
        <p:spPr>
          <a:xfrm>
            <a:off x="685800" y="1162050"/>
            <a:ext cx="857400" cy="57300"/>
          </a:xfrm>
          <a:prstGeom prst="rect">
            <a:avLst/>
          </a:prstGeom>
          <a:solidFill>
            <a:srgbClr val="E9B9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a:off x="876300" y="1524000"/>
            <a:ext cx="5526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rPr>
              <a:t>1</a:t>
            </a:r>
            <a:endParaRPr b="1" sz="2325">
              <a:solidFill>
                <a:srgbClr val="E9B949"/>
              </a:solidFill>
            </a:endParaRPr>
          </a:p>
        </p:txBody>
      </p:sp>
      <p:sp>
        <p:nvSpPr>
          <p:cNvPr id="163" name="Google Shape;163;p11"/>
          <p:cNvSpPr/>
          <p:nvPr/>
        </p:nvSpPr>
        <p:spPr>
          <a:xfrm>
            <a:off x="1581150" y="1524000"/>
            <a:ext cx="56199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FFFFFF"/>
                </a:solidFill>
              </a:rPr>
              <a:t>Explore careers that match your goals</a:t>
            </a:r>
            <a:endParaRPr b="1" sz="2100">
              <a:solidFill>
                <a:srgbClr val="FFFFFF"/>
              </a:solidFill>
            </a:endParaRPr>
          </a:p>
        </p:txBody>
      </p:sp>
      <p:sp>
        <p:nvSpPr>
          <p:cNvPr id="164" name="Google Shape;164;p11"/>
          <p:cNvSpPr/>
          <p:nvPr/>
        </p:nvSpPr>
        <p:spPr>
          <a:xfrm>
            <a:off x="876300" y="2305050"/>
            <a:ext cx="5526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rPr>
              <a:t>2</a:t>
            </a:r>
            <a:endParaRPr b="1" sz="2325">
              <a:solidFill>
                <a:srgbClr val="E9B949"/>
              </a:solidFill>
            </a:endParaRPr>
          </a:p>
        </p:txBody>
      </p:sp>
      <p:sp>
        <p:nvSpPr>
          <p:cNvPr id="165" name="Google Shape;165;p11"/>
          <p:cNvSpPr/>
          <p:nvPr/>
        </p:nvSpPr>
        <p:spPr>
          <a:xfrm>
            <a:off x="1581150" y="2305050"/>
            <a:ext cx="56199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930">
                <a:solidFill>
                  <a:srgbClr val="FFFFFF"/>
                </a:solidFill>
              </a:rPr>
              <a:t>Prepare a résumé and practice interviews</a:t>
            </a:r>
            <a:endParaRPr b="1" sz="1930">
              <a:solidFill>
                <a:srgbClr val="FFFFFF"/>
              </a:solidFill>
            </a:endParaRPr>
          </a:p>
        </p:txBody>
      </p:sp>
      <p:sp>
        <p:nvSpPr>
          <p:cNvPr id="166" name="Google Shape;166;p11"/>
          <p:cNvSpPr/>
          <p:nvPr/>
        </p:nvSpPr>
        <p:spPr>
          <a:xfrm>
            <a:off x="876300" y="3086100"/>
            <a:ext cx="5526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rPr>
              <a:t>3</a:t>
            </a:r>
            <a:endParaRPr b="1" sz="2325">
              <a:solidFill>
                <a:srgbClr val="E9B949"/>
              </a:solidFill>
            </a:endParaRPr>
          </a:p>
        </p:txBody>
      </p:sp>
      <p:sp>
        <p:nvSpPr>
          <p:cNvPr id="167" name="Google Shape;167;p11"/>
          <p:cNvSpPr/>
          <p:nvPr/>
        </p:nvSpPr>
        <p:spPr>
          <a:xfrm>
            <a:off x="1581150" y="3086100"/>
            <a:ext cx="56199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100">
                <a:solidFill>
                  <a:srgbClr val="FFFFFF"/>
                </a:solidFill>
              </a:rPr>
              <a:t>Find jobs, employers and hiring events</a:t>
            </a:r>
            <a:endParaRPr b="1" sz="2100">
              <a:solidFill>
                <a:srgbClr val="FFFFFF"/>
              </a:solidFill>
            </a:endParaRPr>
          </a:p>
        </p:txBody>
      </p:sp>
      <p:sp>
        <p:nvSpPr>
          <p:cNvPr id="168" name="Google Shape;168;p11"/>
          <p:cNvSpPr/>
          <p:nvPr/>
        </p:nvSpPr>
        <p:spPr>
          <a:xfrm>
            <a:off x="876300" y="3867150"/>
            <a:ext cx="5526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325">
                <a:solidFill>
                  <a:srgbClr val="E9B949"/>
                </a:solidFill>
              </a:rPr>
              <a:t>4</a:t>
            </a:r>
            <a:endParaRPr b="1" sz="2325">
              <a:solidFill>
                <a:srgbClr val="E9B949"/>
              </a:solidFill>
            </a:endParaRPr>
          </a:p>
        </p:txBody>
      </p:sp>
      <p:sp>
        <p:nvSpPr>
          <p:cNvPr id="169" name="Google Shape;169;p11"/>
          <p:cNvSpPr/>
          <p:nvPr/>
        </p:nvSpPr>
        <p:spPr>
          <a:xfrm>
            <a:off x="1581150" y="3867150"/>
            <a:ext cx="5619900" cy="552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50">
                <a:solidFill>
                  <a:srgbClr val="FFFFFF"/>
                </a:solidFill>
              </a:rPr>
              <a:t>Keep building skills through workshops and training</a:t>
            </a:r>
            <a:endParaRPr b="1" sz="2050">
              <a:solidFill>
                <a:srgbClr val="FFFFFF"/>
              </a:solidFill>
            </a:endParaRPr>
          </a:p>
        </p:txBody>
      </p:sp>
      <p:sp>
        <p:nvSpPr>
          <p:cNvPr id="170" name="Google Shape;170;p11"/>
          <p:cNvSpPr/>
          <p:nvPr/>
        </p:nvSpPr>
        <p:spPr>
          <a:xfrm>
            <a:off x="7639050" y="1428750"/>
            <a:ext cx="3676800" cy="3714900"/>
          </a:xfrm>
          <a:prstGeom prst="roundRect">
            <a:avLst>
              <a:gd fmla="val 2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a:off x="7924800" y="1657350"/>
            <a:ext cx="3105300" cy="438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2025">
                <a:solidFill>
                  <a:srgbClr val="12324A"/>
                </a:solidFill>
              </a:rPr>
              <a:t>PASSPort</a:t>
            </a:r>
            <a:endParaRPr b="1" sz="2025">
              <a:solidFill>
                <a:srgbClr val="12324A"/>
              </a:solidFill>
            </a:endParaRPr>
          </a:p>
        </p:txBody>
      </p:sp>
      <p:sp>
        <p:nvSpPr>
          <p:cNvPr id="172" name="Google Shape;172;p11"/>
          <p:cNvSpPr/>
          <p:nvPr/>
        </p:nvSpPr>
        <p:spPr>
          <a:xfrm>
            <a:off x="8020050" y="2209800"/>
            <a:ext cx="2914800" cy="2686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545">
                <a:solidFill>
                  <a:srgbClr val="173042"/>
                </a:solidFill>
              </a:rPr>
              <a:t>Your career resource</a:t>
            </a:r>
            <a:endParaRPr sz="1545">
              <a:solidFill>
                <a:srgbClr val="173042"/>
              </a:solidFill>
            </a:endParaRPr>
          </a:p>
          <a:p>
            <a:pPr indent="0" lvl="0" marL="0" marR="0" rtl="0" algn="l">
              <a:spcBef>
                <a:spcPts val="0"/>
              </a:spcBef>
              <a:spcAft>
                <a:spcPts val="0"/>
              </a:spcAft>
              <a:buNone/>
            </a:pPr>
            <a:r>
              <a:t/>
            </a:r>
            <a:endParaRPr sz="1545">
              <a:solidFill>
                <a:srgbClr val="173042"/>
              </a:solidFill>
            </a:endParaRPr>
          </a:p>
          <a:p>
            <a:pPr indent="0" lvl="0" marL="0" marR="0" rtl="0" algn="l">
              <a:spcBef>
                <a:spcPts val="0"/>
              </a:spcBef>
              <a:spcAft>
                <a:spcPts val="0"/>
              </a:spcAft>
              <a:buNone/>
            </a:pPr>
            <a:r>
              <a:rPr lang="en-US" sz="1545">
                <a:solidFill>
                  <a:srgbClr val="173042"/>
                </a:solidFill>
              </a:rPr>
              <a:t>Job boards and current openings</a:t>
            </a:r>
            <a:endParaRPr sz="1545">
              <a:solidFill>
                <a:srgbClr val="173042"/>
              </a:solidFill>
            </a:endParaRPr>
          </a:p>
          <a:p>
            <a:pPr indent="0" lvl="0" marL="0" marR="0" rtl="0" algn="l">
              <a:spcBef>
                <a:spcPts val="0"/>
              </a:spcBef>
              <a:spcAft>
                <a:spcPts val="0"/>
              </a:spcAft>
              <a:buNone/>
            </a:pPr>
            <a:r>
              <a:rPr lang="en-US" sz="1545">
                <a:solidFill>
                  <a:srgbClr val="173042"/>
                </a:solidFill>
              </a:rPr>
              <a:t>Career planning and employment tools</a:t>
            </a:r>
            <a:endParaRPr sz="1545">
              <a:solidFill>
                <a:srgbClr val="173042"/>
              </a:solidFill>
            </a:endParaRPr>
          </a:p>
          <a:p>
            <a:pPr indent="0" lvl="0" marL="0" marR="0" rtl="0" algn="l">
              <a:spcBef>
                <a:spcPts val="0"/>
              </a:spcBef>
              <a:spcAft>
                <a:spcPts val="0"/>
              </a:spcAft>
              <a:buNone/>
            </a:pPr>
            <a:r>
              <a:rPr lang="en-US" sz="1545">
                <a:solidFill>
                  <a:srgbClr val="173042"/>
                </a:solidFill>
              </a:rPr>
              <a:t>Free career workshops</a:t>
            </a:r>
            <a:endParaRPr sz="1545">
              <a:solidFill>
                <a:srgbClr val="173042"/>
              </a:solidFill>
            </a:endParaRPr>
          </a:p>
          <a:p>
            <a:pPr indent="0" lvl="0" marL="0" marR="0" rtl="0" algn="l">
              <a:spcBef>
                <a:spcPts val="0"/>
              </a:spcBef>
              <a:spcAft>
                <a:spcPts val="0"/>
              </a:spcAft>
              <a:buNone/>
            </a:pPr>
            <a:r>
              <a:rPr lang="en-US" sz="1545">
                <a:solidFill>
                  <a:srgbClr val="173042"/>
                </a:solidFill>
              </a:rPr>
              <a:t>Further education options</a:t>
            </a:r>
            <a:endParaRPr sz="1545">
              <a:solidFill>
                <a:srgbClr val="173042"/>
              </a:solidFill>
            </a:endParaRPr>
          </a:p>
          <a:p>
            <a:pPr indent="0" lvl="0" marL="0" marR="0" rtl="0" algn="l">
              <a:spcBef>
                <a:spcPts val="0"/>
              </a:spcBef>
              <a:spcAft>
                <a:spcPts val="0"/>
              </a:spcAft>
              <a:buNone/>
            </a:pPr>
            <a:r>
              <a:t/>
            </a:r>
            <a:endParaRPr sz="1545">
              <a:solidFill>
                <a:srgbClr val="173042"/>
              </a:solidFill>
            </a:endParaRPr>
          </a:p>
          <a:p>
            <a:pPr indent="0" lvl="0" marL="0" marR="0" rtl="0" algn="l">
              <a:spcBef>
                <a:spcPts val="0"/>
              </a:spcBef>
              <a:spcAft>
                <a:spcPts val="0"/>
              </a:spcAft>
              <a:buNone/>
            </a:pPr>
            <a:r>
              <a:rPr lang="en-US" sz="1545" u="sng">
                <a:solidFill>
                  <a:srgbClr val="1F6F8B"/>
                </a:solidFill>
                <a:hlinkClick r:id="rId3">
                  <a:extLst>
                    <a:ext uri="{A12FA001-AC4F-418D-AE19-62706E023703}">
                      <ahyp:hlinkClr val="tx"/>
                    </a:ext>
                  </a:extLst>
                </a:hlinkClick>
              </a:rPr>
              <a:t>pas-career-port.jafelton.chatgpt.site</a:t>
            </a:r>
            <a:endParaRPr sz="1545" u="sng">
              <a:solidFill>
                <a:srgbClr val="1F6F8B"/>
              </a:solidFill>
            </a:endParaRPr>
          </a:p>
        </p:txBody>
      </p:sp>
      <p:sp>
        <p:nvSpPr>
          <p:cNvPr id="173" name="Google Shape;173;p11"/>
          <p:cNvSpPr/>
          <p:nvPr/>
        </p:nvSpPr>
        <p:spPr>
          <a:xfrm>
            <a:off x="952500" y="5429250"/>
            <a:ext cx="10287000" cy="590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890">
                <a:solidFill>
                  <a:srgbClr val="D7E8EE"/>
                </a:solidFill>
              </a:rPr>
              <a:t>Use PASPort after class to take your next step toward employment.</a:t>
            </a:r>
            <a:endParaRPr b="1" sz="1890">
              <a:solidFill>
                <a:srgbClr val="D7E8EE"/>
              </a:solidFill>
            </a:endParaRPr>
          </a:p>
        </p:txBody>
      </p:sp>
      <p:sp>
        <p:nvSpPr>
          <p:cNvPr id="174" name="Google Shape;174;p11"/>
          <p:cNvSpPr/>
          <p:nvPr/>
        </p:nvSpPr>
        <p:spPr>
          <a:xfrm>
            <a:off x="1238250" y="6229350"/>
            <a:ext cx="9715500" cy="247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25">
                <a:solidFill>
                  <a:srgbClr val="AFC7D2"/>
                </a:solidFill>
              </a:rPr>
              <a:t>Poway Adult School • Connecting Students to Careers</a:t>
            </a:r>
            <a:endParaRPr sz="1025">
              <a:solidFill>
                <a:srgbClr val="AFC7D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